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6858000" cx="9144000"/>
  <p:notesSz cx="6858000" cy="9144000"/>
  <p:embeddedFontLst>
    <p:embeddedFont>
      <p:font typeface="Roboto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3" roundtripDataSignature="AMtx7mgRl7bsinynkR8eemNmD0gy3g8C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20" Type="http://schemas.openxmlformats.org/officeDocument/2006/relationships/slide" Target="slides/slide15.xml"/><Relationship Id="rId63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oboto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ndiaenvironmentportal.org.in/files/file/global%20findex%20database%202021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76cee6a1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g276cee6a1d4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9c34c410b_1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79c34c410b_1_2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abdf53e01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eabdf53e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eabdf53e01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9c34c410b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79c34c410b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9c34c410b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79c34c410b_1_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9c34c410b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79c34c410b_1_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79c34c410b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79c34c410b_1_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9c34c410b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79c34c410b_1_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9c34c410b_1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79c34c410b_1_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79c34c410b_1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79c34c410b_1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9c34c410b_1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79c34c410b_1_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9c34c410b_1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79c34c410b_1_2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9c34c410b_1_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279c34c410b_1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79c34c410b_1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9c34c410b_1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79c34c410b_1_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79c34c410b_1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79c34c410b_1_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79c34c410b_1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79c34c410b_1_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9c34c410b_1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279c34c410b_1_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9c34c410b_1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79c34c410b_1_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9c34c410b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79c34c410b_1_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9c34c410b_1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79c34c410b_1_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9c34c410b_1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79c34c410b_1_9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79c34c410b_1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79c34c410b_1_1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ab9b462e6_1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2eab9b462e6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g2eab9b462e6_1_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79c34c410b_1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79c34c410b_1_1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9c34c410b_1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79c34c410b_1_1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9c34c410b_1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79c34c410b_1_1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9c34c410b_1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79c34c410b_1_1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9c34c410b_1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79c34c410b_1_1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9c34c410b_1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79c34c410b_1_1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79c34c410b_1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79c34c410b_1_1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9c34c410b_1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279c34c410b_1_1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79c34c410b_1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279c34c410b_1_1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9c34c410b_1_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79c34c410b_1_2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ab9b462e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eab9b462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2eab9b462e6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6cee6a1d4_1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76cee6a1d4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76cee6a1d4_1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76cee6a1d4_1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76cee6a1d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276cee6a1d4_1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79c34c410b_1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79c34c410b_1_2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76cee6a1d4_1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76cee6a1d4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76cee6a1d4_1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eab9b462e6_1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2eab9b462e6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2eab9b462e6_1_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eab9b462e6_1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2eab9b462e6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1" name="Google Shape;381;g2eab9b462e6_1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eab9b462e6_1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2eab9b462e6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g2eab9b462e6_1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6c3693a5c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g276c3693a5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g276c3693a5c_0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9c34c410b_1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79c34c410b_1_2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76c3693a5c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g276c3693a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" name="Google Shape;421;g276c3693a5c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76c3693a5c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276c3693a5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g276c3693a5c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a5cca357b6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2a5cca357b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2a5cca357b6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79c34c410b_1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79c34c410b_1_2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6cee6a1d4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76cee6a1d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276cee6a1d4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6cee6a1d4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276cee6a1d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276cee6a1d4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9c34c410b_1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79c34c410b_1_2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ab9b462e6_1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eab9b462e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Robby - help me check the data they used to create the graph [</a:t>
            </a:r>
            <a:r>
              <a:rPr lang="en-US" u="sng">
                <a:solidFill>
                  <a:schemeClr val="hlink"/>
                </a:solidFill>
                <a:hlinkClick r:id="rId2"/>
              </a:rPr>
              <a:t>link</a:t>
            </a:r>
            <a:r>
              <a:rPr lang="en-US"/>
              <a:t>] by checking Global Findex Database.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micro-finance (non-profitable organization – create a group) – not providing credits – they do not have assets, your peer (every week – liquidity issues – </a:t>
            </a:r>
            <a:r>
              <a:rPr b="1" lang="en-US"/>
              <a:t>critique</a:t>
            </a:r>
            <a:r>
              <a:rPr lang="en-US"/>
              <a:t>: plain vanilla (only one product single credit product- need to pay weekly) – intertemporal payments  – not a bank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wave after micro-financing: new generations tech enabled players reach the remote clients – access to finance model – creating own account, financial account manage credit/finance better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usurious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2eab9b462e6_1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/>
          <p:nvPr/>
        </p:nvSpPr>
        <p:spPr>
          <a:xfrm>
            <a:off x="0" y="0"/>
            <a:ext cx="9162288" cy="686714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254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9"/>
          <p:cNvSpPr/>
          <p:nvPr/>
        </p:nvSpPr>
        <p:spPr>
          <a:xfrm>
            <a:off x="1442754" y="1945264"/>
            <a:ext cx="7726680" cy="331969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DB51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9"/>
          <p:cNvSpPr/>
          <p:nvPr/>
        </p:nvSpPr>
        <p:spPr>
          <a:xfrm>
            <a:off x="-7146" y="1938342"/>
            <a:ext cx="1371600" cy="331969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9"/>
          <p:cNvSpPr txBox="1"/>
          <p:nvPr>
            <p:ph type="ctrTitle"/>
          </p:nvPr>
        </p:nvSpPr>
        <p:spPr>
          <a:xfrm>
            <a:off x="1626590" y="2130425"/>
            <a:ext cx="6831609" cy="2949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ts val="4400"/>
              <a:buFont typeface="Arial"/>
              <a:buNone/>
              <a:defRPr b="0" sz="4400">
                <a:solidFill>
                  <a:srgbClr val="FDB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subTitle"/>
          </p:nvPr>
        </p:nvSpPr>
        <p:spPr>
          <a:xfrm>
            <a:off x="2312389" y="5380391"/>
            <a:ext cx="6145810" cy="601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45454"/>
              </a:buClr>
              <a:buSzPts val="3000"/>
              <a:buNone/>
              <a:defRPr sz="3000">
                <a:solidFill>
                  <a:srgbClr val="545454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C98"/>
              </a:buClr>
              <a:buSzPts val="2400"/>
              <a:buNone/>
              <a:defRPr>
                <a:solidFill>
                  <a:srgbClr val="888C9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98"/>
              </a:buClr>
              <a:buSzPts val="2000"/>
              <a:buNone/>
              <a:defRPr>
                <a:solidFill>
                  <a:srgbClr val="888C9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C98"/>
              </a:buClr>
              <a:buSzPts val="1800"/>
              <a:buNone/>
              <a:defRPr>
                <a:solidFill>
                  <a:srgbClr val="888C9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C98"/>
              </a:buClr>
              <a:buSzPts val="1800"/>
              <a:buNone/>
              <a:defRPr>
                <a:solidFill>
                  <a:srgbClr val="888C9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98"/>
              </a:buClr>
              <a:buSzPts val="2000"/>
              <a:buNone/>
              <a:defRPr>
                <a:solidFill>
                  <a:srgbClr val="888C9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98"/>
              </a:buClr>
              <a:buSzPts val="2000"/>
              <a:buNone/>
              <a:defRPr>
                <a:solidFill>
                  <a:srgbClr val="888C9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98"/>
              </a:buClr>
              <a:buSzPts val="2000"/>
              <a:buNone/>
              <a:defRPr>
                <a:solidFill>
                  <a:srgbClr val="888C9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98"/>
              </a:buClr>
              <a:buSzPts val="2000"/>
              <a:buNone/>
              <a:defRPr>
                <a:solidFill>
                  <a:srgbClr val="888C98"/>
                </a:solidFill>
              </a:defRPr>
            </a:lvl9pPr>
          </a:lstStyle>
          <a:p/>
        </p:txBody>
      </p:sp>
      <p:pic>
        <p:nvPicPr>
          <p:cNvPr id="24" name="Google Shape;2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429" y="1009907"/>
            <a:ext cx="3023616" cy="661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/>
          <p:nvPr>
            <p:ph type="title"/>
          </p:nvPr>
        </p:nvSpPr>
        <p:spPr>
          <a:xfrm>
            <a:off x="457200" y="390293"/>
            <a:ext cx="8229600" cy="1060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" type="body"/>
          </p:nvPr>
        </p:nvSpPr>
        <p:spPr>
          <a:xfrm>
            <a:off x="457200" y="1503888"/>
            <a:ext cx="8229600" cy="4357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45454"/>
              </a:buClr>
              <a:buSzPts val="2800"/>
              <a:buChar char="•"/>
              <a:defRPr>
                <a:solidFill>
                  <a:srgbClr val="545454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45454"/>
              </a:buClr>
              <a:buSzPts val="2400"/>
              <a:buChar char="–"/>
              <a:defRPr>
                <a:solidFill>
                  <a:srgbClr val="545454"/>
                </a:solidFill>
              </a:defRPr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Char char="•"/>
              <a:defRPr>
                <a:solidFill>
                  <a:srgbClr val="545454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Char char="–"/>
              <a:defRPr>
                <a:solidFill>
                  <a:srgbClr val="545454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Char char="»"/>
              <a:defRPr>
                <a:solidFill>
                  <a:srgbClr val="545454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0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0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/>
          <p:nvPr>
            <p:ph type="title"/>
          </p:nvPr>
        </p:nvSpPr>
        <p:spPr>
          <a:xfrm>
            <a:off x="457200" y="390293"/>
            <a:ext cx="8229600" cy="1060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/>
          <p:nvPr/>
        </p:nvSpPr>
        <p:spPr>
          <a:xfrm>
            <a:off x="0" y="0"/>
            <a:ext cx="9162288" cy="686714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254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3"/>
          <p:cNvSpPr txBox="1"/>
          <p:nvPr>
            <p:ph type="title"/>
          </p:nvPr>
        </p:nvSpPr>
        <p:spPr>
          <a:xfrm>
            <a:off x="1011276" y="2068035"/>
            <a:ext cx="6631472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4572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000"/>
              <a:buFont typeface="Arial"/>
              <a:buNone/>
              <a:defRPr b="0" sz="4000" cap="none">
                <a:solidFill>
                  <a:srgbClr val="0027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" type="body"/>
          </p:nvPr>
        </p:nvSpPr>
        <p:spPr>
          <a:xfrm>
            <a:off x="1011276" y="4043784"/>
            <a:ext cx="6631472" cy="1358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4572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  <a:defRPr sz="2800">
                <a:solidFill>
                  <a:srgbClr val="545454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C98"/>
              </a:buClr>
              <a:buSzPts val="1800"/>
              <a:buNone/>
              <a:defRPr sz="1800">
                <a:solidFill>
                  <a:srgbClr val="888C9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C98"/>
              </a:buClr>
              <a:buSzPts val="1600"/>
              <a:buNone/>
              <a:defRPr sz="1600">
                <a:solidFill>
                  <a:srgbClr val="888C9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9pPr>
          </a:lstStyle>
          <a:p/>
        </p:txBody>
      </p:sp>
      <p:sp>
        <p:nvSpPr>
          <p:cNvPr id="44" name="Google Shape;44;p13"/>
          <p:cNvSpPr/>
          <p:nvPr/>
        </p:nvSpPr>
        <p:spPr>
          <a:xfrm>
            <a:off x="0" y="3572790"/>
            <a:ext cx="932688" cy="328314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3"/>
          <p:cNvSpPr/>
          <p:nvPr/>
        </p:nvSpPr>
        <p:spPr>
          <a:xfrm>
            <a:off x="977743" y="3572790"/>
            <a:ext cx="6720840" cy="32831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23121" y="6004726"/>
            <a:ext cx="1839249" cy="402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/>
          <p:nvPr/>
        </p:nvSpPr>
        <p:spPr>
          <a:xfrm>
            <a:off x="0" y="0"/>
            <a:ext cx="9162288" cy="686714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254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2"/>
          <p:cNvSpPr txBox="1"/>
          <p:nvPr>
            <p:ph type="title"/>
          </p:nvPr>
        </p:nvSpPr>
        <p:spPr>
          <a:xfrm>
            <a:off x="1011274" y="1331313"/>
            <a:ext cx="6631472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4572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000"/>
              <a:buFont typeface="Arial"/>
              <a:buNone/>
              <a:defRPr b="0" sz="4000" cap="none">
                <a:solidFill>
                  <a:srgbClr val="0027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1011274" y="3308550"/>
            <a:ext cx="6631472" cy="1358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4572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  <a:defRPr sz="2800">
                <a:solidFill>
                  <a:srgbClr val="545454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C98"/>
              </a:buClr>
              <a:buSzPts val="1800"/>
              <a:buNone/>
              <a:defRPr sz="1800">
                <a:solidFill>
                  <a:srgbClr val="888C9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C98"/>
              </a:buClr>
              <a:buSzPts val="1600"/>
              <a:buNone/>
              <a:defRPr sz="1600">
                <a:solidFill>
                  <a:srgbClr val="888C9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98"/>
              </a:buClr>
              <a:buSzPts val="1400"/>
              <a:buNone/>
              <a:defRPr sz="1400">
                <a:solidFill>
                  <a:srgbClr val="888C98"/>
                </a:solidFill>
              </a:defRPr>
            </a:lvl9pPr>
          </a:lstStyle>
          <a:p/>
        </p:txBody>
      </p:sp>
      <p:sp>
        <p:nvSpPr>
          <p:cNvPr id="51" name="Google Shape;51;p12"/>
          <p:cNvSpPr/>
          <p:nvPr/>
        </p:nvSpPr>
        <p:spPr>
          <a:xfrm>
            <a:off x="-2" y="2838206"/>
            <a:ext cx="932688" cy="328314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2"/>
          <p:cNvSpPr/>
          <p:nvPr/>
        </p:nvSpPr>
        <p:spPr>
          <a:xfrm>
            <a:off x="977741" y="2838206"/>
            <a:ext cx="6720840" cy="32831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23121" y="6004726"/>
            <a:ext cx="1839249" cy="402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-by-Side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390293"/>
            <a:ext cx="8229600" cy="1060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499941"/>
            <a:ext cx="4038600" cy="4319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45454"/>
              </a:buClr>
              <a:buSzPts val="2400"/>
              <a:buChar char="•"/>
              <a:defRPr sz="2400">
                <a:solidFill>
                  <a:srgbClr val="545454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Char char="–"/>
              <a:defRPr sz="2000">
                <a:solidFill>
                  <a:srgbClr val="545454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Char char="•"/>
              <a:defRPr sz="1800">
                <a:solidFill>
                  <a:srgbClr val="545454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Char char="–"/>
              <a:defRPr sz="1600">
                <a:solidFill>
                  <a:srgbClr val="545454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Char char="»"/>
              <a:defRPr sz="1600">
                <a:solidFill>
                  <a:srgbClr val="545454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648200" y="1499941"/>
            <a:ext cx="4038600" cy="4319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45454"/>
              </a:buClr>
              <a:buSzPts val="2400"/>
              <a:buChar char="•"/>
              <a:defRPr sz="2400">
                <a:solidFill>
                  <a:srgbClr val="545454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Char char="–"/>
              <a:defRPr sz="2000">
                <a:solidFill>
                  <a:srgbClr val="545454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Char char="•"/>
              <a:defRPr sz="1800">
                <a:solidFill>
                  <a:srgbClr val="545454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Char char="–"/>
              <a:defRPr sz="1600">
                <a:solidFill>
                  <a:srgbClr val="545454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Char char="»"/>
              <a:defRPr sz="1600">
                <a:solidFill>
                  <a:srgbClr val="545454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7200" y="390293"/>
            <a:ext cx="8229600" cy="1060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3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None/>
              <a:defRPr b="1" sz="2000">
                <a:solidFill>
                  <a:srgbClr val="545454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15"/>
          <p:cNvSpPr txBox="1"/>
          <p:nvPr>
            <p:ph idx="2" type="body"/>
          </p:nvPr>
        </p:nvSpPr>
        <p:spPr>
          <a:xfrm>
            <a:off x="457200" y="2174875"/>
            <a:ext cx="4040188" cy="3647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Char char="•"/>
              <a:defRPr sz="2000">
                <a:solidFill>
                  <a:srgbClr val="545454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Char char="–"/>
              <a:defRPr sz="1800">
                <a:solidFill>
                  <a:srgbClr val="545454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Char char="•"/>
              <a:defRPr sz="1600">
                <a:solidFill>
                  <a:srgbClr val="545454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45454"/>
              </a:buClr>
              <a:buSzPts val="1400"/>
              <a:buChar char="–"/>
              <a:defRPr sz="1400">
                <a:solidFill>
                  <a:srgbClr val="545454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45454"/>
              </a:buClr>
              <a:buSzPts val="1400"/>
              <a:buChar char="»"/>
              <a:defRPr sz="1400">
                <a:solidFill>
                  <a:srgbClr val="545454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5" name="Google Shape;65;p1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None/>
              <a:defRPr b="1" sz="2000">
                <a:solidFill>
                  <a:srgbClr val="545454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15"/>
          <p:cNvSpPr txBox="1"/>
          <p:nvPr>
            <p:ph idx="4" type="body"/>
          </p:nvPr>
        </p:nvSpPr>
        <p:spPr>
          <a:xfrm>
            <a:off x="4645025" y="2174875"/>
            <a:ext cx="4041775" cy="3647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Char char="•"/>
              <a:defRPr sz="2000">
                <a:solidFill>
                  <a:srgbClr val="545454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Char char="–"/>
              <a:defRPr sz="1800">
                <a:solidFill>
                  <a:srgbClr val="545454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45454"/>
              </a:buClr>
              <a:buSzPts val="1600"/>
              <a:buChar char="•"/>
              <a:defRPr sz="1600">
                <a:solidFill>
                  <a:srgbClr val="545454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45454"/>
              </a:buClr>
              <a:buSzPts val="1400"/>
              <a:buChar char="–"/>
              <a:defRPr sz="1400">
                <a:solidFill>
                  <a:srgbClr val="545454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45454"/>
              </a:buClr>
              <a:buSzPts val="1400"/>
              <a:buChar char="»"/>
              <a:defRPr sz="1400">
                <a:solidFill>
                  <a:srgbClr val="545454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988935" y="4666920"/>
            <a:ext cx="7190154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3000"/>
              <a:buFont typeface="Arial"/>
              <a:buNone/>
              <a:defRPr b="0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/>
          <p:nvPr>
            <p:ph idx="2" type="pic"/>
          </p:nvPr>
        </p:nvSpPr>
        <p:spPr>
          <a:xfrm>
            <a:off x="988935" y="547480"/>
            <a:ext cx="7190154" cy="404446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988935" y="5233658"/>
            <a:ext cx="7190154" cy="464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45454"/>
              </a:buClr>
              <a:buSzPts val="2600"/>
              <a:buNone/>
              <a:defRPr sz="2600">
                <a:solidFill>
                  <a:srgbClr val="545454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45454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45454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45454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45454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17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-7789" y="5948707"/>
            <a:ext cx="969263" cy="768652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8"/>
          <p:cNvSpPr/>
          <p:nvPr/>
        </p:nvSpPr>
        <p:spPr>
          <a:xfrm>
            <a:off x="1005840" y="5948707"/>
            <a:ext cx="8138160" cy="768652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/>
          <p:nvPr>
            <p:ph type="title"/>
          </p:nvPr>
        </p:nvSpPr>
        <p:spPr>
          <a:xfrm>
            <a:off x="457200" y="390293"/>
            <a:ext cx="8229600" cy="1060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" type="body"/>
          </p:nvPr>
        </p:nvSpPr>
        <p:spPr>
          <a:xfrm>
            <a:off x="457200" y="1503888"/>
            <a:ext cx="8229600" cy="4357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45454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45454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5454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1" type="ftr"/>
          </p:nvPr>
        </p:nvSpPr>
        <p:spPr>
          <a:xfrm>
            <a:off x="1192508" y="6137824"/>
            <a:ext cx="32750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8"/>
          <p:cNvSpPr txBox="1"/>
          <p:nvPr>
            <p:ph idx="10" type="dt"/>
          </p:nvPr>
        </p:nvSpPr>
        <p:spPr>
          <a:xfrm>
            <a:off x="4467554" y="6137824"/>
            <a:ext cx="12700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8"/>
          <p:cNvSpPr txBox="1"/>
          <p:nvPr>
            <p:ph idx="12" type="sldNum"/>
          </p:nvPr>
        </p:nvSpPr>
        <p:spPr>
          <a:xfrm>
            <a:off x="135792" y="6138686"/>
            <a:ext cx="64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846849" y="6137824"/>
            <a:ext cx="1839951" cy="40248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hyperlink" Target="http://drive.google.com/file/d/1eMvTMqOdDAH95SfgrlEmoL-SRlCN4tlH/view" TargetMode="External"/><Relationship Id="rId5" Type="http://schemas.openxmlformats.org/officeDocument/2006/relationships/image" Target="../media/image4.jpg"/><Relationship Id="rId6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6cee6a1d4_1_0"/>
          <p:cNvSpPr txBox="1"/>
          <p:nvPr>
            <p:ph type="ctrTitle"/>
          </p:nvPr>
        </p:nvSpPr>
        <p:spPr>
          <a:xfrm>
            <a:off x="1526950" y="2045025"/>
            <a:ext cx="7371900" cy="29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rPr lang="en-US" sz="3000"/>
              <a:t>                    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9999"/>
              <a:buNone/>
            </a:pPr>
            <a:r>
              <a:rPr lang="en-US" sz="2444"/>
              <a:t>Designing for the Future of Finance</a:t>
            </a:r>
            <a:endParaRPr sz="2444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9999"/>
              <a:buNone/>
            </a:pPr>
            <a:r>
              <a:t/>
            </a:r>
            <a:endParaRPr sz="2444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97999"/>
              <a:buFont typeface="Arial"/>
              <a:buNone/>
            </a:pPr>
            <a:r>
              <a:rPr b="1" lang="en-US" sz="2222"/>
              <a:t>Dave Rochlin</a:t>
            </a:r>
            <a:r>
              <a:rPr b="1" lang="en-US" sz="2111"/>
              <a:t> </a:t>
            </a:r>
            <a:r>
              <a:rPr lang="en-US" sz="2111"/>
              <a:t>and </a:t>
            </a:r>
            <a:r>
              <a:rPr lang="en-US" sz="2111"/>
              <a:t> </a:t>
            </a:r>
            <a:r>
              <a:rPr b="1" lang="en-US" sz="2111"/>
              <a:t>Rupa Ruchismita</a:t>
            </a:r>
            <a:endParaRPr b="1" sz="2444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rPr lang="en-US" sz="3000"/>
              <a:t>									</a:t>
            </a:r>
            <a:r>
              <a:rPr lang="en-US" sz="2111"/>
              <a:t>July 8th, 2024</a:t>
            </a:r>
            <a:endParaRPr sz="2111"/>
          </a:p>
          <a:p>
            <a:pPr indent="457200" lvl="0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421"/>
              <a:buNone/>
            </a:pPr>
            <a:r>
              <a:rPr lang="en-US" sz="2111"/>
              <a:t>           @Chou Hall</a:t>
            </a:r>
            <a:endParaRPr sz="211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421"/>
              <a:buNone/>
            </a:pPr>
            <a:r>
              <a:t/>
            </a:r>
            <a:endParaRPr sz="2111"/>
          </a:p>
          <a:p>
            <a:pPr indent="4572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421"/>
              <a:buNone/>
            </a:pPr>
            <a:r>
              <a:rPr lang="en-US" sz="2111"/>
              <a:t>    </a:t>
            </a:r>
            <a:endParaRPr sz="211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3000"/>
          </a:p>
        </p:txBody>
      </p:sp>
      <p:sp>
        <p:nvSpPr>
          <p:cNvPr id="82" name="Google Shape;82;g276cee6a1d4_1_0"/>
          <p:cNvSpPr txBox="1"/>
          <p:nvPr/>
        </p:nvSpPr>
        <p:spPr>
          <a:xfrm>
            <a:off x="5284723" y="5361200"/>
            <a:ext cx="36141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Praveen,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Chief Product Officer,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PayZen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" name="Google Shape;83;g276cee6a1d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250" y="5896200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9c34c410b_1_255"/>
          <p:cNvSpPr txBox="1"/>
          <p:nvPr>
            <p:ph type="ctrTitle"/>
          </p:nvPr>
        </p:nvSpPr>
        <p:spPr>
          <a:xfrm>
            <a:off x="1818800" y="2130500"/>
            <a:ext cx="71919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DB515"/>
                </a:solidFill>
              </a:rPr>
              <a:t>Faculty Speaker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 </a:t>
            </a:r>
            <a:r>
              <a:rPr lang="en-US" sz="3000">
                <a:solidFill>
                  <a:srgbClr val="545454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eabdf53e0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683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9c34c410b_1_0"/>
          <p:cNvSpPr txBox="1"/>
          <p:nvPr>
            <p:ph type="ctrTitle"/>
          </p:nvPr>
        </p:nvSpPr>
        <p:spPr>
          <a:xfrm>
            <a:off x="1219943" y="2130425"/>
            <a:ext cx="5123700" cy="29493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rPr lang="en-US"/>
              <a:t>Tokenization</a:t>
            </a:r>
            <a:endParaRPr/>
          </a:p>
        </p:txBody>
      </p:sp>
      <p:sp>
        <p:nvSpPr>
          <p:cNvPr id="166" name="Google Shape;166;g279c34c410b_1_0"/>
          <p:cNvSpPr txBox="1"/>
          <p:nvPr>
            <p:ph idx="1" type="subTitle"/>
          </p:nvPr>
        </p:nvSpPr>
        <p:spPr>
          <a:xfrm>
            <a:off x="1734292" y="5380391"/>
            <a:ext cx="46092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875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400"/>
              <a:buNone/>
            </a:pPr>
            <a:r>
              <a:rPr lang="en-US"/>
              <a:t>Christine A. Parlour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9c34c410b_1_5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Frictions in Financial Transactions - I </a:t>
            </a:r>
            <a:endParaRPr/>
          </a:p>
        </p:txBody>
      </p:sp>
      <p:pic>
        <p:nvPicPr>
          <p:cNvPr descr="A green cartoon character on a puzzle piece&#10;&#10;Description automatically generated" id="172" name="Google Shape;172;g279c34c410b_1_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283" y="2750231"/>
            <a:ext cx="2678100" cy="267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figurine on a black background&#10;&#10;Description automatically generated" id="173" name="Google Shape;173;g279c34c410b_1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5061" y="2750231"/>
            <a:ext cx="2677844" cy="20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79c34c410b_1_5"/>
          <p:cNvSpPr/>
          <p:nvPr/>
        </p:nvSpPr>
        <p:spPr>
          <a:xfrm rot="-5400000">
            <a:off x="3803992" y="3678704"/>
            <a:ext cx="561000" cy="3498600"/>
          </a:xfrm>
          <a:prstGeom prst="curvedRightArrow">
            <a:avLst>
              <a:gd fmla="val 7950" name="adj1"/>
              <a:gd fmla="val 50000" name="adj2"/>
              <a:gd fmla="val 59781" name="adj3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79c34c410b_1_5"/>
          <p:cNvSpPr/>
          <p:nvPr/>
        </p:nvSpPr>
        <p:spPr>
          <a:xfrm flipH="1" rot="5400000">
            <a:off x="3993463" y="543776"/>
            <a:ext cx="505800" cy="3837900"/>
          </a:xfrm>
          <a:prstGeom prst="curvedLeftArrow">
            <a:avLst>
              <a:gd fmla="val 11047" name="adj1"/>
              <a:gd fmla="val 50000" name="adj2"/>
              <a:gd fmla="val 54751" name="adj3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79c34c410b_1_5"/>
          <p:cNvSpPr txBox="1"/>
          <p:nvPr/>
        </p:nvSpPr>
        <p:spPr>
          <a:xfrm>
            <a:off x="3420319" y="5887240"/>
            <a:ext cx="1345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Transfers instrument</a:t>
            </a:r>
            <a:endParaRPr/>
          </a:p>
        </p:txBody>
      </p:sp>
      <p:sp>
        <p:nvSpPr>
          <p:cNvPr id="177" name="Google Shape;177;g279c34c410b_1_5"/>
          <p:cNvSpPr txBox="1"/>
          <p:nvPr/>
        </p:nvSpPr>
        <p:spPr>
          <a:xfrm>
            <a:off x="3750197" y="1817225"/>
            <a:ext cx="142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Transfers payment</a:t>
            </a:r>
            <a:endParaRPr/>
          </a:p>
        </p:txBody>
      </p:sp>
      <p:sp>
        <p:nvSpPr>
          <p:cNvPr id="178" name="Google Shape;178;g279c34c410b_1_5"/>
          <p:cNvSpPr txBox="1"/>
          <p:nvPr/>
        </p:nvSpPr>
        <p:spPr>
          <a:xfrm>
            <a:off x="7098575" y="2209861"/>
            <a:ext cx="1869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Payment moves separately from instrument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Settlement takes xx working days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keeping separate from messaging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9c34c410b_1_16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Explicit Costs:   Custody</a:t>
            </a:r>
            <a:endParaRPr/>
          </a:p>
        </p:txBody>
      </p:sp>
      <p:pic>
        <p:nvPicPr>
          <p:cNvPr descr="A document with numbers and letters&#10;&#10;Description automatically generated" id="184" name="Google Shape;184;g279c34c410b_1_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876" y="1825625"/>
            <a:ext cx="4936200" cy="41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79c34c410b_1_16"/>
          <p:cNvSpPr txBox="1"/>
          <p:nvPr/>
        </p:nvSpPr>
        <p:spPr>
          <a:xfrm>
            <a:off x="6536803" y="6308203"/>
            <a:ext cx="998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SEC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9c34c410b_1_22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Frictions in Financial Transactions - II</a:t>
            </a:r>
            <a:endParaRPr/>
          </a:p>
        </p:txBody>
      </p:sp>
      <p:sp>
        <p:nvSpPr>
          <p:cNvPr id="191" name="Google Shape;191;g279c34c410b_1_22"/>
          <p:cNvSpPr txBox="1"/>
          <p:nvPr>
            <p:ph idx="1" type="body"/>
          </p:nvPr>
        </p:nvSpPr>
        <p:spPr>
          <a:xfrm>
            <a:off x="209227" y="1859797"/>
            <a:ext cx="83061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2" name="Google Shape;192;g279c34c410b_1_22"/>
          <p:cNvSpPr/>
          <p:nvPr/>
        </p:nvSpPr>
        <p:spPr>
          <a:xfrm>
            <a:off x="1224022" y="3345084"/>
            <a:ext cx="6901500" cy="48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2F49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279c34c410b_1_22"/>
          <p:cNvSpPr txBox="1"/>
          <p:nvPr/>
        </p:nvSpPr>
        <p:spPr>
          <a:xfrm>
            <a:off x="1018572" y="3829716"/>
            <a:ext cx="86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Issuance</a:t>
            </a:r>
            <a:endParaRPr/>
          </a:p>
        </p:txBody>
      </p:sp>
      <p:sp>
        <p:nvSpPr>
          <p:cNvPr id="194" name="Google Shape;194;g279c34c410b_1_22"/>
          <p:cNvSpPr/>
          <p:nvPr/>
        </p:nvSpPr>
        <p:spPr>
          <a:xfrm rot="-5400000">
            <a:off x="3553061" y="1077147"/>
            <a:ext cx="763200" cy="3940500"/>
          </a:xfrm>
          <a:prstGeom prst="rightBrace">
            <a:avLst>
              <a:gd fmla="val 130160" name="adj1"/>
              <a:gd fmla="val 49115" name="adj2"/>
            </a:avLst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279c34c410b_1_22"/>
          <p:cNvSpPr txBox="1"/>
          <p:nvPr/>
        </p:nvSpPr>
        <p:spPr>
          <a:xfrm>
            <a:off x="3394128" y="2264989"/>
            <a:ext cx="117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Cash flows</a:t>
            </a:r>
            <a:endParaRPr/>
          </a:p>
        </p:txBody>
      </p:sp>
      <p:sp>
        <p:nvSpPr>
          <p:cNvPr id="196" name="Google Shape;196;g279c34c410b_1_22"/>
          <p:cNvSpPr/>
          <p:nvPr/>
        </p:nvSpPr>
        <p:spPr>
          <a:xfrm>
            <a:off x="5904855" y="3779876"/>
            <a:ext cx="363300" cy="978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279c34c410b_1_22"/>
          <p:cNvSpPr txBox="1"/>
          <p:nvPr/>
        </p:nvSpPr>
        <p:spPr>
          <a:xfrm>
            <a:off x="5602638" y="4921649"/>
            <a:ext cx="196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Securitize or payoff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9c34c410b_1_33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Explicit Costs:  Loan Servicing</a:t>
            </a:r>
            <a:endParaRPr/>
          </a:p>
        </p:txBody>
      </p:sp>
      <p:pic>
        <p:nvPicPr>
          <p:cNvPr descr="A white background with black text&#10;&#10;Description automatically generated" id="203" name="Google Shape;203;g279c34c410b_1_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2965481"/>
            <a:ext cx="7886700" cy="18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79c34c410b_1_33"/>
          <p:cNvSpPr txBox="1"/>
          <p:nvPr/>
        </p:nvSpPr>
        <p:spPr>
          <a:xfrm>
            <a:off x="5408271" y="5868365"/>
            <a:ext cx="998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SEC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9c34c410b_1_39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Also….Very complex</a:t>
            </a:r>
            <a:endParaRPr/>
          </a:p>
        </p:txBody>
      </p:sp>
      <p:pic>
        <p:nvPicPr>
          <p:cNvPr descr="A diagram of a government security system&#10;&#10;Description automatically generated" id="210" name="Google Shape;210;g279c34c410b_1_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1325" y="1825625"/>
            <a:ext cx="3248100" cy="32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9c34c410b_1_44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In all markets….</a:t>
            </a:r>
            <a:endParaRPr/>
          </a:p>
        </p:txBody>
      </p:sp>
      <p:pic>
        <p:nvPicPr>
          <p:cNvPr descr="A diagram of a foreign exchange&#10;&#10;Description automatically generated" id="216" name="Google Shape;216;g279c34c410b_1_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4175" y="1716088"/>
            <a:ext cx="3571800" cy="45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9c34c410b_1_49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Economic Costs in current system</a:t>
            </a:r>
            <a:endParaRPr/>
          </a:p>
        </p:txBody>
      </p:sp>
      <p:sp>
        <p:nvSpPr>
          <p:cNvPr id="222" name="Google Shape;222;g279c34c410b_1_49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Clearing requires coordinated 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Settlement uncertainty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Collateral has to be posted e.g., nostro-vostro or CCPs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/>
              <a:t>Opportunity cost of capital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Securities have to be moved between sub-custodians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/>
              <a:t>Fails</a:t>
            </a:r>
            <a:endParaRPr/>
          </a:p>
          <a:p>
            <a:pPr indent="-101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Limited Time windows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/>
              <a:t>Jump Risk when markets are closed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9c34c410b_1_233"/>
          <p:cNvSpPr txBox="1"/>
          <p:nvPr>
            <p:ph type="ctrTitle"/>
          </p:nvPr>
        </p:nvSpPr>
        <p:spPr>
          <a:xfrm>
            <a:off x="1818800" y="2130425"/>
            <a:ext cx="7191900" cy="29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200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Designing for the vulnerable at population scale</a:t>
            </a:r>
            <a:endParaRPr b="1" sz="3000">
              <a:solidFill>
                <a:srgbClr val="FDB515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ct val="100000"/>
              <a:buChar char="-"/>
            </a:pPr>
            <a:r>
              <a:rPr b="1" lang="en-US" sz="3000">
                <a:solidFill>
                  <a:srgbClr val="FDB515"/>
                </a:solidFill>
              </a:rPr>
              <a:t>Multi-party </a:t>
            </a:r>
            <a:r>
              <a:rPr lang="en-US" sz="3000">
                <a:solidFill>
                  <a:srgbClr val="FDB515"/>
                </a:solidFill>
              </a:rPr>
              <a:t>(Non profit, climate modelers, Government, Refinancing Bank, Insurers, Regulator)</a:t>
            </a:r>
            <a:endParaRPr sz="3000">
              <a:solidFill>
                <a:srgbClr val="FDB515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ct val="100000"/>
              <a:buChar char="-"/>
            </a:pPr>
            <a:r>
              <a:rPr b="1" lang="en-US" sz="3000">
                <a:solidFill>
                  <a:srgbClr val="FDB515"/>
                </a:solidFill>
              </a:rPr>
              <a:t>Multi-year, Iterative design</a:t>
            </a:r>
            <a:endParaRPr b="1" sz="3000">
              <a:solidFill>
                <a:srgbClr val="FDB515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ct val="100000"/>
              <a:buChar char="-"/>
            </a:pPr>
            <a:r>
              <a:rPr b="1" lang="en-US" sz="3000">
                <a:solidFill>
                  <a:srgbClr val="FDB515"/>
                </a:solidFill>
              </a:rPr>
              <a:t>A UNFCC recognised innovation!</a:t>
            </a:r>
            <a:endParaRPr sz="3000"/>
          </a:p>
        </p:txBody>
      </p:sp>
      <p:sp>
        <p:nvSpPr>
          <p:cNvPr id="89" name="Google Shape;89;g279c34c410b_1_233"/>
          <p:cNvSpPr txBox="1"/>
          <p:nvPr>
            <p:ph idx="1" type="subTitle"/>
          </p:nvPr>
        </p:nvSpPr>
        <p:spPr>
          <a:xfrm>
            <a:off x="433849" y="5380400"/>
            <a:ext cx="82596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None/>
            </a:pPr>
            <a:r>
              <a:rPr b="1" lang="en-US" sz="2600">
                <a:solidFill>
                  <a:srgbClr val="003057"/>
                </a:solidFill>
              </a:rPr>
              <a:t>South Asia’s first climate catastrophe insurance: Meso-level flood index insurance  </a:t>
            </a:r>
            <a:endParaRPr b="1" sz="2600">
              <a:solidFill>
                <a:srgbClr val="00305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t/>
            </a:r>
            <a:endParaRPr b="1" sz="2600">
              <a:solidFill>
                <a:srgbClr val="00305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9c34c410b_1_54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Models of Tokenization</a:t>
            </a:r>
            <a:endParaRPr/>
          </a:p>
        </p:txBody>
      </p:sp>
      <p:sp>
        <p:nvSpPr>
          <p:cNvPr id="229" name="Google Shape;229;g279c34c410b_1_54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lnSpcReduction="2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AutoNum type="arabicPeriod"/>
            </a:pPr>
            <a:r>
              <a:rPr lang="en-US"/>
              <a:t>Native tokens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Assets issued on-chain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Flexibility to design new types of assets (token is code)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Legal and regulatory issues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AutoNum type="arabicPeriod"/>
            </a:pPr>
            <a:r>
              <a:rPr lang="en-US"/>
              <a:t>Non-native tokens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Financial institution holds RWA in custody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Issues tokens against them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Requires trust in the institution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9c34c410b_1_60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Native Tokens</a:t>
            </a:r>
            <a:endParaRPr/>
          </a:p>
        </p:txBody>
      </p:sp>
      <p:sp>
        <p:nvSpPr>
          <p:cNvPr id="235" name="Google Shape;235;g279c34c410b_1_60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HSBC Orion 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Regulated under Luxembourg digital asset/blockchain legislation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Central Account Keeper (CAK) like a CSD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Issues wallets and initiates transfers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Hyperledger but mirrored on Ethereum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b="1" lang="en-US"/>
              <a:t>Settlement token </a:t>
            </a:r>
            <a:r>
              <a:rPr lang="en-US"/>
              <a:t>(specific payments not generalized)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Floating rate bond with the European Investment Bank (EIB)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9c34c410b_1_65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Goldman Sachs Digital Asset Platform:  GS DAP</a:t>
            </a:r>
            <a:endParaRPr/>
          </a:p>
        </p:txBody>
      </p:sp>
      <p:sp>
        <p:nvSpPr>
          <p:cNvPr id="241" name="Google Shape;241;g279c34c410b_1_65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EIB issued 100 million Euro 2 year digital bond on Goldman Sachs GS  DAP Jan 2023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HK monetary authority issued 100 million green bond using GS protocol.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DvP using a Hashed Time Lock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Integrated into the Canton network which synchronizes across siloed blockchains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9c34c410b_1_70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Economic Implications</a:t>
            </a:r>
            <a:endParaRPr/>
          </a:p>
        </p:txBody>
      </p:sp>
      <p:sp>
        <p:nvSpPr>
          <p:cNvPr id="247" name="Google Shape;247;g279c34c410b_1_70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fontScale="77500" lnSpcReduction="20000"/>
          </a:bodyPr>
          <a:lstStyle/>
          <a:p>
            <a:pPr indent="-18859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Can reduce direct costs of issuing, custody and servicing.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If the blockchain permits different protocols (trade, lending) increase secondary market liquidity and use value of the asset.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Interoperability is very important, else blockchain operator has market power.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b="1" lang="en-US"/>
              <a:t>Form</a:t>
            </a:r>
            <a:r>
              <a:rPr lang="en-US"/>
              <a:t> of interoperability is important else credit risk. 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In DeFi Bridges are often hacked.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79c34c410b_1_75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Real World Assets (RWA) on chain</a:t>
            </a:r>
            <a:endParaRPr/>
          </a:p>
        </p:txBody>
      </p:sp>
      <p:sp>
        <p:nvSpPr>
          <p:cNvPr id="253" name="Google Shape;253;g279c34c410b_1_75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fontScale="92500" lnSpcReduction="1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Tokenization to increase secondary market liquidity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Tokenization to allow fractionalization.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Tokenization makes it easier to switch and use collateral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Align Technological transfer with title transfer (no fails)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9c34c410b_1_80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Soc Gen “Forge” </a:t>
            </a:r>
            <a:r>
              <a:rPr i="1" lang="en-US"/>
              <a:t>Coinvertible</a:t>
            </a:r>
            <a:endParaRPr i="1"/>
          </a:p>
        </p:txBody>
      </p:sp>
      <p:sp>
        <p:nvSpPr>
          <p:cNvPr id="259" name="Google Shape;259;g279c34c410b_1_80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A Euro demonimated digital asset under French Law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Economically like a MMF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Issued on the Ethereum blockchain – only available to whitelisted addresses</a:t>
            </a:r>
            <a:r>
              <a:rPr i="1" lang="en-US"/>
              <a:t>.</a:t>
            </a:r>
            <a:endParaRPr/>
          </a:p>
        </p:txBody>
      </p:sp>
      <p:pic>
        <p:nvPicPr>
          <p:cNvPr descr="A diagram of a company&#10;&#10;Description automatically generated" id="260" name="Google Shape;260;g279c34c410b_1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1320" y="3507264"/>
            <a:ext cx="5829299" cy="2459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9c34c410b_1_86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Tokenized Treasury funds</a:t>
            </a:r>
            <a:endParaRPr/>
          </a:p>
        </p:txBody>
      </p:sp>
      <p:pic>
        <p:nvPicPr>
          <p:cNvPr descr="A graph of a graph&#10;&#10;Description automatically generated with medium confidence" id="266" name="Google Shape;266;g279c34c410b_1_8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267" y="1800225"/>
            <a:ext cx="5580000" cy="410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9c34c410b_1_91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Issuers</a:t>
            </a:r>
            <a:endParaRPr/>
          </a:p>
        </p:txBody>
      </p:sp>
      <p:pic>
        <p:nvPicPr>
          <p:cNvPr descr="A pie chart with numbers and text&#10;&#10;Description automatically generated" id="272" name="Google Shape;272;g279c34c410b_1_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840" y="1825625"/>
            <a:ext cx="6720300" cy="410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79c34c410b_1_96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Differences between funds</a:t>
            </a:r>
            <a:endParaRPr/>
          </a:p>
        </p:txBody>
      </p:sp>
      <p:sp>
        <p:nvSpPr>
          <p:cNvPr id="278" name="Google Shape;278;g279c34c410b_1_96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Choice of Reserve Assets (collateral)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Redemptions protocols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How to ensure AML/KYC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Choice of Blockchains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79c34c410b_1_101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Regulated Liabilities (different collateral)</a:t>
            </a:r>
            <a:endParaRPr/>
          </a:p>
        </p:txBody>
      </p:sp>
      <p:sp>
        <p:nvSpPr>
          <p:cNvPr id="284" name="Google Shape;284;g279c34c410b_1_101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Regulated financial industries are designing other products that can be used for payments.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Citi has proposed a “Regulated Liability Network’’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National currencies or  “regulated liabilities”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Interoperable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Prevents dollarization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eab9b462e6_1_54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Rupalee Ruchismita, Fintech for Equity in Growth Mkts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2eab9b462e6_1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eab9b462e6_1_54"/>
          <p:cNvSpPr/>
          <p:nvPr/>
        </p:nvSpPr>
        <p:spPr>
          <a:xfrm>
            <a:off x="102625" y="1075975"/>
            <a:ext cx="25467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How it started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2eab9b462e6_1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827" y="1083087"/>
            <a:ext cx="5804174" cy="46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eab9b462e6_1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750" y="2389950"/>
            <a:ext cx="2785450" cy="285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9c34c410b_1_106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Citi Token</a:t>
            </a:r>
            <a:endParaRPr/>
          </a:p>
        </p:txBody>
      </p:sp>
      <p:sp>
        <p:nvSpPr>
          <p:cNvPr id="290" name="Google Shape;290;g279c34c410b_1_106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Citi Token: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Deposits are tokenized and can be used for cross-border payments 24/7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“Regulated Liabilities” 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Prevents dollarization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Cash Management and Trade finance. 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HQLA (by Goldman Sachs):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DLT R3 Corda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Collateral management for Institutional Clients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–"/>
            </a:pPr>
            <a:r>
              <a:rPr lang="en-US"/>
              <a:t>Delivery versus Delivery (no cash)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9c34c410b_1_111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Broadridge Distributed Ledger Repo</a:t>
            </a:r>
            <a:endParaRPr/>
          </a:p>
        </p:txBody>
      </p:sp>
      <p:pic>
        <p:nvPicPr>
          <p:cNvPr descr="A diagram of a distributed ledger&#10;&#10;Description automatically generated" id="296" name="Google Shape;296;g279c34c410b_1_1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73" y="1906647"/>
            <a:ext cx="5820000" cy="41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79c34c410b_1_111"/>
          <p:cNvSpPr txBox="1"/>
          <p:nvPr/>
        </p:nvSpPr>
        <p:spPr>
          <a:xfrm>
            <a:off x="6245678" y="6449786"/>
            <a:ext cx="186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Broadridge.com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79c34c410b_1_111"/>
          <p:cNvSpPr txBox="1"/>
          <p:nvPr/>
        </p:nvSpPr>
        <p:spPr>
          <a:xfrm>
            <a:off x="6245678" y="2164466"/>
            <a:ext cx="26178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connections to securities depositories and custodians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Tokenize collateral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Payment through conventional rails but occurs at the same time as settlement ``atomic’’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79c34c410b_1_118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DLT Repo</a:t>
            </a:r>
            <a:endParaRPr/>
          </a:p>
        </p:txBody>
      </p:sp>
      <p:sp>
        <p:nvSpPr>
          <p:cNvPr id="304" name="Google Shape;304;g279c34c410b_1_118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fontScale="77500" lnSpcReduction="20000"/>
          </a:bodyPr>
          <a:lstStyle/>
          <a:p>
            <a:pPr indent="-18859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Smart contracts provide flexibility on terms etc.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Direct cost savings on reconciliation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Reduce risk (fails, credit etc.)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Increased collateral mobility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Easy for Broadridge to convert custody relationships to tokenize collateral and deploy smart contracts on a DL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79c34c410b_1_123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Finance/Economic  Repo Implications</a:t>
            </a:r>
            <a:endParaRPr/>
          </a:p>
        </p:txBody>
      </p:sp>
      <p:sp>
        <p:nvSpPr>
          <p:cNvPr id="310" name="Google Shape;310;g279c34c410b_1_123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fontScale="92500" lnSpcReduction="1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lang="en-US">
                <a:solidFill>
                  <a:srgbClr val="0070C0"/>
                </a:solidFill>
              </a:rPr>
              <a:t>Successful:  50 bn daily or 1 trillion a month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Intraday Repo are easy to implement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Many are intra-company repos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t/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Does this have an aggregate effect on collateral usage/demand?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/>
              <a:t>Does this make banks more/less resilient?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9c34c410b_1_128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Hamilton Lane tokenizes investment products</a:t>
            </a:r>
            <a:endParaRPr/>
          </a:p>
        </p:txBody>
      </p:sp>
      <p:sp>
        <p:nvSpPr>
          <p:cNvPr id="316" name="Google Shape;316;g279c34c410b_1_128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On Polygon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Partnership with Securitize (which will manage these)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Issue tokens against illiquid alternate assets such as RE, art etc.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Reduce costs and make it easier to offer smaller smaller investment sizes.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Tap deeper capital markets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79c34c410b_1_133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Project Guardian (Monetary Authority Singapore)</a:t>
            </a:r>
            <a:endParaRPr/>
          </a:p>
        </p:txBody>
      </p:sp>
      <p:sp>
        <p:nvSpPr>
          <p:cNvPr id="322" name="Google Shape;322;g279c34c410b_1_133"/>
          <p:cNvSpPr txBox="1"/>
          <p:nvPr>
            <p:ph idx="1" type="body"/>
          </p:nvPr>
        </p:nvSpPr>
        <p:spPr>
          <a:xfrm>
            <a:off x="628650" y="1818645"/>
            <a:ext cx="7886700" cy="4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Wide ranging project to experiment with tokenization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Determine best practices 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Interoperability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Standardization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Legal framework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9c34c410b_1_138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Finance/Economic Implications RWA</a:t>
            </a:r>
            <a:endParaRPr/>
          </a:p>
        </p:txBody>
      </p:sp>
      <p:sp>
        <p:nvSpPr>
          <p:cNvPr id="328" name="Google Shape;328;g279c34c410b_1_138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For Investor: 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Buy alternate asset classes with a smaller minimum investment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Assets more liquid and easier to use as collateral.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For firms/issuers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Decrease cost of capital (reduction in direct costs)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</a:pPr>
            <a:r>
              <a:rPr lang="en-US"/>
              <a:t>Increase investor base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/>
              <a:t>Reduces monitoring incentives potentially increase cost of capital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9c34c410b_1_143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115789"/>
              <a:buFont typeface="Open Sans Light"/>
              <a:buNone/>
            </a:pPr>
            <a:r>
              <a:rPr lang="en-US"/>
              <a:t>Questions around Systemic Risk</a:t>
            </a:r>
            <a:endParaRPr/>
          </a:p>
        </p:txBody>
      </p:sp>
      <p:sp>
        <p:nvSpPr>
          <p:cNvPr id="334" name="Google Shape;334;g279c34c410b_1_143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Are slow financial systems better?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Are automated systems less secure?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 How should regulators interact with enterprise blockchain?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Are tokenized assets more fragile?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What changes should be made in securities law/regulation?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79c34c410b_1_148"/>
          <p:cNvSpPr txBox="1"/>
          <p:nvPr>
            <p:ph type="title"/>
          </p:nvPr>
        </p:nvSpPr>
        <p:spPr>
          <a:xfrm>
            <a:off x="342900" y="390293"/>
            <a:ext cx="61722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4400"/>
              <a:buFont typeface="Open Sans Light"/>
              <a:buNone/>
            </a:pPr>
            <a:r>
              <a:rPr lang="en-US"/>
              <a:t>New Economic Questions</a:t>
            </a:r>
            <a:endParaRPr/>
          </a:p>
        </p:txBody>
      </p:sp>
      <p:sp>
        <p:nvSpPr>
          <p:cNvPr id="340" name="Google Shape;340;g279c34c410b_1_148"/>
          <p:cNvSpPr txBox="1"/>
          <p:nvPr>
            <p:ph idx="1" type="body"/>
          </p:nvPr>
        </p:nvSpPr>
        <p:spPr>
          <a:xfrm>
            <a:off x="342900" y="1503888"/>
            <a:ext cx="61722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743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What exactly are the economic tradeoffs in these new systems?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Are they economically efficient?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/>
              <a:t>Will they lead to more or less market concentration?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79c34c410b_1_260"/>
          <p:cNvSpPr txBox="1"/>
          <p:nvPr>
            <p:ph type="ctrTitle"/>
          </p:nvPr>
        </p:nvSpPr>
        <p:spPr>
          <a:xfrm>
            <a:off x="1818800" y="2130500"/>
            <a:ext cx="71919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DB515"/>
                </a:solidFill>
              </a:rPr>
              <a:t>Day 1: Where are we 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DB515"/>
                </a:solidFill>
              </a:rPr>
              <a:t>            Where we are going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 </a:t>
            </a:r>
            <a:r>
              <a:rPr lang="en-US" sz="3000">
                <a:solidFill>
                  <a:srgbClr val="545454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ab9b462e6_0_0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Rupalee Ruchismita, Fintech for Equity in Growth Mkts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eab9b462e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eab9b462e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2683935"/>
            <a:ext cx="3715076" cy="264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eab9b462e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8750" y="1257050"/>
            <a:ext cx="5295380" cy="29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eab9b462e6_0_0"/>
          <p:cNvSpPr/>
          <p:nvPr/>
        </p:nvSpPr>
        <p:spPr>
          <a:xfrm>
            <a:off x="307975" y="1375850"/>
            <a:ext cx="25467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How it’s going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276cee6a1d4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009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276cee6a1d4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991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79c34c410b_1_264"/>
          <p:cNvSpPr txBox="1"/>
          <p:nvPr>
            <p:ph type="ctrTitle"/>
          </p:nvPr>
        </p:nvSpPr>
        <p:spPr>
          <a:xfrm>
            <a:off x="1818800" y="2130500"/>
            <a:ext cx="71919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DB515"/>
                </a:solidFill>
              </a:rPr>
              <a:t>Industry</a:t>
            </a:r>
            <a:r>
              <a:rPr b="1" lang="en-US" sz="3000">
                <a:solidFill>
                  <a:srgbClr val="FDB515"/>
                </a:solidFill>
              </a:rPr>
              <a:t> Speaker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 </a:t>
            </a:r>
            <a:r>
              <a:rPr lang="en-US" sz="3000">
                <a:solidFill>
                  <a:srgbClr val="545454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276cee6a1d4_1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7852"/>
            <a:ext cx="9144003" cy="568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eab9b462e6_1_13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Speaker Profile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2eab9b462e6_1_13"/>
          <p:cNvSpPr txBox="1"/>
          <p:nvPr/>
        </p:nvSpPr>
        <p:spPr>
          <a:xfrm>
            <a:off x="102625" y="1128750"/>
            <a:ext cx="54336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Praveen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Focused on core checkout and onboarding at PayPal, and repayments at Affirm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Transformed PayPal’s onboarding experience in 192 countries.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Reduced repayment losses by 12%+ at Affirm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Hobbies: Watching cartoon with my daughter!!!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eab9b462e6_1_13"/>
          <p:cNvSpPr txBox="1"/>
          <p:nvPr/>
        </p:nvSpPr>
        <p:spPr>
          <a:xfrm>
            <a:off x="102625" y="4044629"/>
            <a:ext cx="85503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My Design Philosophy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Customer-centric (“what the customer wants”)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Intuitive (“don’t make the customer learn or guess”)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Privacy-centric (“build trust with the customer”)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g2eab9b462e6_1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eab9b462e6_1_21"/>
          <p:cNvSpPr txBox="1"/>
          <p:nvPr/>
        </p:nvSpPr>
        <p:spPr>
          <a:xfrm>
            <a:off x="102625" y="1128750"/>
            <a:ext cx="86706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Firm culture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PayPal is a checkout solutions provider in a two-sided market.  PayPal followed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driven design thinking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powered by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quantitative data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Affirm is a BNPL provider in a two-sided market.  Affirm’s product requirements starts with the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business case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and the design decisions are based on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empathy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SurveyMonkey is an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enterprise survey software provider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  The design decisions were largely focused on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personas and the needs of each persona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2eab9b462e6_1_21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Context: Fintech Firms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g2eab9b462e6_1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eab9b462e6_1_28"/>
          <p:cNvSpPr txBox="1"/>
          <p:nvPr/>
        </p:nvSpPr>
        <p:spPr>
          <a:xfrm>
            <a:off x="102626" y="1128750"/>
            <a:ext cx="8545800" cy="4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How tools/ focus on specific stages  differ based on firm priorities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PayPal: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Design team is embedded within the product team.  Two types of launches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Major product launches adopted rigorous user research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Experimentation driven launch for features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Affirm: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Operated in two models at different times - embedded design team and centralized design team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Repayments was heavily dependent on experimentation driven features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User research conducted on critical questions and for new product ideas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Google: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Centralized design team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Advisory Board (CAB)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SurveyMonkey: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Centralized design team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User research for major enterprise launches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eab9b462e6_1_28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Right Design Tools aligned to the Firm Culture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eab9b462e6_1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"/>
          <p:cNvSpPr txBox="1"/>
          <p:nvPr>
            <p:ph type="ctrTitle"/>
          </p:nvPr>
        </p:nvSpPr>
        <p:spPr>
          <a:xfrm>
            <a:off x="1526950" y="2045025"/>
            <a:ext cx="7371900" cy="29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rPr lang="en-US" sz="3000"/>
              <a:t>                    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None/>
            </a:pPr>
            <a:r>
              <a:rPr lang="en-US" sz="4000"/>
              <a:t>Deep Dive with Disruptors</a:t>
            </a:r>
            <a:endParaRPr sz="4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9999"/>
              <a:buNone/>
            </a:pPr>
            <a:r>
              <a:rPr lang="en-US" sz="2444"/>
              <a:t>Designing for the Future of Finance</a:t>
            </a:r>
            <a:endParaRPr sz="2444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9999"/>
              <a:buNone/>
            </a:pPr>
            <a:r>
              <a:t/>
            </a:r>
            <a:endParaRPr sz="2444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97999"/>
              <a:buFont typeface="Arial"/>
              <a:buNone/>
            </a:pPr>
            <a:r>
              <a:rPr b="1" lang="en-US" sz="2222"/>
              <a:t>Praveen Chandran</a:t>
            </a:r>
            <a:r>
              <a:rPr lang="en-US" sz="2111"/>
              <a:t>: QnA with Rupa Ruchismita</a:t>
            </a:r>
            <a:endParaRPr sz="2444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rPr lang="en-US" sz="3000"/>
              <a:t>									</a:t>
            </a:r>
            <a:r>
              <a:rPr lang="en-US" sz="2111"/>
              <a:t>July 8th, 2024</a:t>
            </a:r>
            <a:endParaRPr sz="2111"/>
          </a:p>
          <a:p>
            <a:pPr indent="457200" lvl="0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421"/>
              <a:buNone/>
            </a:pPr>
            <a:r>
              <a:rPr lang="en-US" sz="2111"/>
              <a:t>           @Chou Hall</a:t>
            </a:r>
            <a:endParaRPr sz="211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421"/>
              <a:buNone/>
            </a:pPr>
            <a:r>
              <a:t/>
            </a:r>
            <a:endParaRPr sz="2111"/>
          </a:p>
          <a:p>
            <a:pPr indent="4572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421"/>
              <a:buNone/>
            </a:pPr>
            <a:r>
              <a:rPr lang="en-US" sz="2111"/>
              <a:t>    </a:t>
            </a:r>
            <a:endParaRPr sz="211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6666"/>
              <a:buNone/>
            </a:pPr>
            <a:r>
              <a:t/>
            </a:r>
            <a:endParaRPr sz="3000"/>
          </a:p>
        </p:txBody>
      </p:sp>
      <p:sp>
        <p:nvSpPr>
          <p:cNvPr id="399" name="Google Shape;399;p1"/>
          <p:cNvSpPr txBox="1"/>
          <p:nvPr/>
        </p:nvSpPr>
        <p:spPr>
          <a:xfrm>
            <a:off x="5284723" y="5361200"/>
            <a:ext cx="36141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Praveen,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Chief Product Officer,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PayZen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0" name="Google Shape;4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250" y="5896200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Speaker Profile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 txBox="1"/>
          <p:nvPr/>
        </p:nvSpPr>
        <p:spPr>
          <a:xfrm>
            <a:off x="102625" y="1128750"/>
            <a:ext cx="54336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Praveen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Focused on core checkout and onboarding at PayPal, and repayments at Affirm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Transformed PayPal’s onboarding experience in 192 countries.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Reduced repayment losses by 12%+ at Affirm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Hobbies: Watching cartoon with my daughter!!!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"/>
          <p:cNvSpPr txBox="1"/>
          <p:nvPr/>
        </p:nvSpPr>
        <p:spPr>
          <a:xfrm>
            <a:off x="102625" y="4044629"/>
            <a:ext cx="85503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My Design Philosophy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Customer-centric (“what the customer wants”)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Intuitive (“don’t make the customer learn or guess”)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Privacy-centric (“build trust with the customer”)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76c3693a5c_0_38"/>
          <p:cNvSpPr txBox="1"/>
          <p:nvPr/>
        </p:nvSpPr>
        <p:spPr>
          <a:xfrm>
            <a:off x="102625" y="1128750"/>
            <a:ext cx="86706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Firm culture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PayPal is a checkout solutions provider in a two-sided market.  PayPal followed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driven design thinking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powered by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quantitative data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Affirm is a BNPL provider in a two-sided market.  Affirm’s product requirements starts with the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business case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and the design decisions are based on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empathy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SurveyMonkey is an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enterprise survey software provider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  The design decisions were largely focused on </a:t>
            </a: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personas and the needs of each persona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276c3693a5c_0_38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Context: Fintech Firms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g276c3693a5c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9c34c410b_1_243"/>
          <p:cNvSpPr txBox="1"/>
          <p:nvPr>
            <p:ph type="ctrTitle"/>
          </p:nvPr>
        </p:nvSpPr>
        <p:spPr>
          <a:xfrm>
            <a:off x="1818800" y="2130425"/>
            <a:ext cx="71919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200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Designing for Fintech intermediaries</a:t>
            </a:r>
            <a:endParaRPr b="1" sz="3000">
              <a:solidFill>
                <a:srgbClr val="FDB515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ct val="100000"/>
              <a:buChar char="-"/>
            </a:pPr>
            <a:r>
              <a:rPr b="1" lang="en-US" sz="3000">
                <a:solidFill>
                  <a:srgbClr val="FDB515"/>
                </a:solidFill>
              </a:rPr>
              <a:t>AI for curation and content creation</a:t>
            </a:r>
            <a:endParaRPr b="1" sz="3000">
              <a:solidFill>
                <a:srgbClr val="FDB515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ct val="100000"/>
              <a:buChar char="-"/>
            </a:pPr>
            <a:r>
              <a:rPr b="1" lang="en-US" sz="3000">
                <a:solidFill>
                  <a:srgbClr val="FDB515"/>
                </a:solidFill>
              </a:rPr>
              <a:t>Low cost, interactive, personalized solution </a:t>
            </a:r>
            <a:endParaRPr b="1" sz="3000">
              <a:solidFill>
                <a:srgbClr val="FDB515"/>
              </a:solidFill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B515"/>
              </a:buClr>
              <a:buSzPct val="100000"/>
              <a:buChar char="-"/>
            </a:pPr>
            <a:r>
              <a:rPr b="1" lang="en-US" sz="3000">
                <a:solidFill>
                  <a:srgbClr val="FDB515"/>
                </a:solidFill>
              </a:rPr>
              <a:t>Berkeley World Business Analytics ‘AI for Equity’ Award 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ct val="200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 </a:t>
            </a:r>
            <a:r>
              <a:rPr lang="en-US" sz="3000">
                <a:solidFill>
                  <a:srgbClr val="545454"/>
                </a:solidFill>
              </a:rPr>
              <a:t> </a:t>
            </a:r>
            <a:endParaRPr/>
          </a:p>
        </p:txBody>
      </p:sp>
      <p:sp>
        <p:nvSpPr>
          <p:cNvPr id="115" name="Google Shape;115;g279c34c410b_1_243"/>
          <p:cNvSpPr txBox="1"/>
          <p:nvPr>
            <p:ph idx="1" type="subTitle"/>
          </p:nvPr>
        </p:nvSpPr>
        <p:spPr>
          <a:xfrm>
            <a:off x="1734304" y="5380400"/>
            <a:ext cx="69591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None/>
            </a:pPr>
            <a:r>
              <a:rPr b="1" lang="en-US" sz="2600">
                <a:solidFill>
                  <a:srgbClr val="003057"/>
                </a:solidFill>
              </a:rPr>
              <a:t>Empowering Fintech merchants through high match value Productivity content </a:t>
            </a:r>
            <a:endParaRPr b="1" sz="2600">
              <a:solidFill>
                <a:srgbClr val="00305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None/>
            </a:pPr>
            <a:r>
              <a:t/>
            </a:r>
            <a:endParaRPr b="1" sz="2600">
              <a:solidFill>
                <a:srgbClr val="00305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6c3693a5c_0_0"/>
          <p:cNvSpPr txBox="1"/>
          <p:nvPr/>
        </p:nvSpPr>
        <p:spPr>
          <a:xfrm>
            <a:off x="102626" y="1128750"/>
            <a:ext cx="8545800" cy="4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How tools/ focus on specific stages  differ based on firm priorities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PayPal: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Design team is embedded within the product team.  Two types of launches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Major product launches adopted rigorous user research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Experimentation driven launch for features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Affirm: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Operated in two models at different times - embedded design team and centralized design team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Repayments was heavily dependent on experimentation driven features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User research conducted on critical questions and for new product ideas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Google: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Centralized design team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Advisory Board (CAB)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SurveyMonkey: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Centralized design team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User research for major enterprise launches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276c3693a5c_0_0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Right Design Tools aligned to the Firm Culture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g276c3693a5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76c3693a5c_0_9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Design in Regulated Domains: My toolkit!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g276c3693a5c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3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276c3693a5c_0_9"/>
          <p:cNvSpPr txBox="1"/>
          <p:nvPr/>
        </p:nvSpPr>
        <p:spPr>
          <a:xfrm>
            <a:off x="296850" y="1162326"/>
            <a:ext cx="8550300" cy="4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My Product Leadership tools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My secret sauce to making the design cycle land successfully is to inculcate a clear process for design thinking focused on customer needs and de-risking launches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Have we clearly validated the customer requirements?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Have we validated the market size for the requirements?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Tools/stages are critical for me given the context I operate in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Internal: 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■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Opportunity sizing, solution sizing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■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Product Requirements Document (PRD), Design reviews, Engineering handoffs 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External: 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Char char="■"/>
            </a:pPr>
            <a:r>
              <a:rPr b="0" i="0" lang="en-US" sz="1600" u="none" cap="none" strike="noStrike">
                <a:solidFill>
                  <a:srgbClr val="00305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Market validation through user research and/or experimentation</a:t>
            </a:r>
            <a:endParaRPr b="0" i="0" sz="16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00305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a5cca357b6_0_34"/>
          <p:cNvSpPr txBox="1"/>
          <p:nvPr/>
        </p:nvSpPr>
        <p:spPr>
          <a:xfrm>
            <a:off x="138350" y="806850"/>
            <a:ext cx="8789100" cy="11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				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2a5cca357b6_0_34"/>
          <p:cNvSpPr txBox="1"/>
          <p:nvPr/>
        </p:nvSpPr>
        <p:spPr>
          <a:xfrm>
            <a:off x="3547775" y="4569525"/>
            <a:ext cx="1185000" cy="38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2a5cca357b6_0_34"/>
          <p:cNvSpPr txBox="1"/>
          <p:nvPr/>
        </p:nvSpPr>
        <p:spPr>
          <a:xfrm>
            <a:off x="5435600" y="3073425"/>
            <a:ext cx="3421500" cy="14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a5cca357b6_0_34"/>
          <p:cNvSpPr txBox="1"/>
          <p:nvPr/>
        </p:nvSpPr>
        <p:spPr>
          <a:xfrm>
            <a:off x="464924" y="1509250"/>
            <a:ext cx="535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Process Recommendations for SBI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Document customer needs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Validate using user research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Customer advisory board / focus groups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2a5cca357b6_0_34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Summary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2a5cca357b6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3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2a5cca357b6_0_34"/>
          <p:cNvSpPr txBox="1"/>
          <p:nvPr/>
        </p:nvSpPr>
        <p:spPr>
          <a:xfrm>
            <a:off x="464924" y="3141200"/>
            <a:ext cx="53511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Domain Recommendations for SBI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Privacy centricity is important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Intuitive flows are critical to building a strong customer base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API centricity helps with faster adoption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79c34c410b_1_268"/>
          <p:cNvSpPr txBox="1"/>
          <p:nvPr>
            <p:ph type="ctrTitle"/>
          </p:nvPr>
        </p:nvSpPr>
        <p:spPr>
          <a:xfrm>
            <a:off x="1818800" y="2130500"/>
            <a:ext cx="71919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DB515"/>
                </a:solidFill>
              </a:rPr>
              <a:t>Day One Wrap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 </a:t>
            </a:r>
            <a:r>
              <a:rPr lang="en-US" sz="3000">
                <a:solidFill>
                  <a:srgbClr val="545454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6cee6a1d4_0_27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Rupalee Ruchismita, Fintech for Equity in Growth Mkts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g276cee6a1d4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76cee6a1d4_0_27"/>
          <p:cNvSpPr/>
          <p:nvPr/>
        </p:nvSpPr>
        <p:spPr>
          <a:xfrm>
            <a:off x="102625" y="1075975"/>
            <a:ext cx="25467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How it started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276cee6a1d4_0_27" title="final_output_0000 (1)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2500" y="937800"/>
            <a:ext cx="4540800" cy="42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276cee6a1d4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716300"/>
            <a:ext cx="3940100" cy="29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76cee6a1d4_0_1"/>
          <p:cNvSpPr/>
          <p:nvPr/>
        </p:nvSpPr>
        <p:spPr>
          <a:xfrm>
            <a:off x="2078525" y="0"/>
            <a:ext cx="70656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Rupalee Ruchismita, Fintech for Equity in Growth Mkts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g276cee6a1d4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76cee6a1d4_0_1"/>
          <p:cNvSpPr/>
          <p:nvPr/>
        </p:nvSpPr>
        <p:spPr>
          <a:xfrm>
            <a:off x="288800" y="1164525"/>
            <a:ext cx="25467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How it’s going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76cee6a1d4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713" y="2664700"/>
            <a:ext cx="2849876" cy="284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76cee6a1d4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97063"/>
            <a:ext cx="9144000" cy="56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9c34c410b_1_250"/>
          <p:cNvSpPr txBox="1"/>
          <p:nvPr>
            <p:ph type="ctrTitle"/>
          </p:nvPr>
        </p:nvSpPr>
        <p:spPr>
          <a:xfrm>
            <a:off x="1818800" y="2130425"/>
            <a:ext cx="71919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75" lIns="0" spcFirstLastPara="1" rIns="91425" wrap="square" tIns="1828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DB515"/>
                </a:solidFill>
              </a:rPr>
              <a:t>SBI- CGM, UC Berkeley Partnership</a:t>
            </a:r>
            <a:endParaRPr b="1" sz="3000">
              <a:solidFill>
                <a:srgbClr val="FDB51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Font typeface="Open Sans Light"/>
              <a:buNone/>
            </a:pPr>
            <a:r>
              <a:rPr b="1" lang="en-US" sz="3000">
                <a:solidFill>
                  <a:srgbClr val="FDB515"/>
                </a:solidFill>
              </a:rPr>
              <a:t> </a:t>
            </a:r>
            <a:r>
              <a:rPr lang="en-US" sz="3000">
                <a:solidFill>
                  <a:srgbClr val="545454"/>
                </a:solidFill>
              </a:rPr>
              <a:t> </a:t>
            </a:r>
            <a:endParaRPr/>
          </a:p>
        </p:txBody>
      </p:sp>
      <p:sp>
        <p:nvSpPr>
          <p:cNvPr id="141" name="Google Shape;141;g279c34c410b_1_250"/>
          <p:cNvSpPr txBox="1"/>
          <p:nvPr>
            <p:ph idx="1" type="subTitle"/>
          </p:nvPr>
        </p:nvSpPr>
        <p:spPr>
          <a:xfrm>
            <a:off x="1734304" y="5380400"/>
            <a:ext cx="69591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None/>
            </a:pPr>
            <a:r>
              <a:rPr b="1" lang="en-US" sz="2600">
                <a:solidFill>
                  <a:srgbClr val="003057"/>
                </a:solidFill>
              </a:rPr>
              <a:t>Feb, 2023</a:t>
            </a:r>
            <a:endParaRPr b="1" sz="2600">
              <a:solidFill>
                <a:srgbClr val="00305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6000"/>
              <a:buNone/>
            </a:pPr>
            <a:r>
              <a:t/>
            </a:r>
            <a:endParaRPr b="1" sz="2600">
              <a:solidFill>
                <a:srgbClr val="00305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eab9b462e6_1_1"/>
          <p:cNvSpPr/>
          <p:nvPr/>
        </p:nvSpPr>
        <p:spPr>
          <a:xfrm>
            <a:off x="2078525" y="0"/>
            <a:ext cx="2766300" cy="7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dk1"/>
                </a:solidFill>
                <a:highlight>
                  <a:schemeClr val="lt2"/>
                </a:highlight>
              </a:rPr>
              <a:t>How it all Started</a:t>
            </a:r>
            <a:endParaRPr b="1" i="0" sz="18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2eab9b462e6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5" y="129275"/>
            <a:ext cx="17145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eab9b462e6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26" y="937800"/>
            <a:ext cx="8067348" cy="4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Berkeley-Haas Color Palette">
      <a:dk1>
        <a:srgbClr val="003057"/>
      </a:dk1>
      <a:lt1>
        <a:srgbClr val="FFFFFF"/>
      </a:lt1>
      <a:dk2>
        <a:srgbClr val="75777B"/>
      </a:dk2>
      <a:lt2>
        <a:srgbClr val="C3BDAD"/>
      </a:lt2>
      <a:accent1>
        <a:srgbClr val="0072CE"/>
      </a:accent1>
      <a:accent2>
        <a:srgbClr val="D8623F"/>
      </a:accent2>
      <a:accent3>
        <a:srgbClr val="6AA603"/>
      </a:accent3>
      <a:accent4>
        <a:srgbClr val="EFB82B"/>
      </a:accent4>
      <a:accent5>
        <a:srgbClr val="EA4D6C"/>
      </a:accent5>
      <a:accent6>
        <a:srgbClr val="9BBFAD"/>
      </a:accent6>
      <a:hlink>
        <a:srgbClr val="B2B3B2"/>
      </a:hlink>
      <a:folHlink>
        <a:srgbClr val="7778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2014-11-25T20:43:26Z</dcterms:created>
  <dc:creator>Mai Pham Le</dc:creator>
</cp:coreProperties>
</file>